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05" r:id="rId6"/>
    <p:sldMasterId id="2147483716" r:id="rId7"/>
    <p:sldMasterId id="2147483739" r:id="rId8"/>
    <p:sldMasterId id="2147483758" r:id="rId9"/>
    <p:sldMasterId id="2147483761" r:id="rId10"/>
  </p:sldMasterIdLst>
  <p:notesMasterIdLst>
    <p:notesMasterId r:id="rId19"/>
  </p:notesMasterIdLst>
  <p:sldIdLst>
    <p:sldId id="631" r:id="rId11"/>
    <p:sldId id="1172" r:id="rId12"/>
    <p:sldId id="1175" r:id="rId13"/>
    <p:sldId id="266" r:id="rId14"/>
    <p:sldId id="267" r:id="rId15"/>
    <p:sldId id="1174" r:id="rId16"/>
    <p:sldId id="1173" r:id="rId17"/>
    <p:sldId id="11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A976A-8229-4E83-8204-7EF357784358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0F81-4838-4592-8F35-24AF6621F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08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361C1-1CCD-4653-86AE-092665F4680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02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66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0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09/08/2023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636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641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34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0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43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137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5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04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8467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6616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9255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29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 rot="16200000">
            <a:off x="-1712422" y="3238416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0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1454881"/>
            <a:ext cx="3249643" cy="143859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3331" y="940365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5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8" y="0"/>
            <a:ext cx="5833095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8065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2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434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048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09/08/2023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713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B32-4A1D-480B-9B78-0F03B128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CF7C5-82EE-450E-846F-C8C20B0D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09/08/2023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4EE2-766F-44DE-B304-D39D1330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1CF6C-1AB9-4321-90F1-F5AD8FA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3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EFF2-7B5A-4988-8DA6-7776946B2E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09/08/2023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309F-08AC-46B9-99A1-C8331041ED6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78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5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09/08/2023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8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1357921" y="2144993"/>
            <a:ext cx="9483116" cy="4435267"/>
          </a:xfrm>
        </p:spPr>
        <p:txBody>
          <a:bodyPr>
            <a:normAutofit/>
          </a:bodyPr>
          <a:lstStyle>
            <a:lvl1pPr marL="360000" indent="-360000">
              <a:lnSpc>
                <a:spcPct val="100000"/>
              </a:lnSpc>
              <a:defRPr sz="2800" b="1"/>
            </a:lvl1pPr>
            <a:lvl2pPr marL="360000" indent="-360000">
              <a:lnSpc>
                <a:spcPct val="100000"/>
              </a:lnSpc>
              <a:tabLst>
                <a:tab pos="717550" algn="l"/>
              </a:tabLst>
              <a:defRPr sz="2400" b="0"/>
            </a:lvl2pPr>
            <a:lvl3pPr marL="360000" indent="-360000">
              <a:lnSpc>
                <a:spcPct val="100000"/>
              </a:lnSpc>
              <a:defRPr sz="2000" b="0"/>
            </a:lvl3pPr>
            <a:lvl4pPr marL="360000" indent="-360000">
              <a:lnSpc>
                <a:spcPct val="100000"/>
              </a:lnSpc>
              <a:defRPr sz="1800" b="0"/>
            </a:lvl4pPr>
            <a:lvl5pPr marL="360000" indent="-360000">
              <a:lnSpc>
                <a:spcPct val="100000"/>
              </a:lnSpc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6D2F60-6760-4562-87F8-39FDE9286504}" type="datetimeFigureOut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09/08/2023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6C67D-8BE6-4AD6-A90F-E8C9839862FF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975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4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0717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693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203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rget Aud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66226" y="681135"/>
            <a:ext cx="6978378" cy="55423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200" b="0"/>
            </a:lvl1pPr>
            <a:lvl2pPr marL="180000" indent="-180000">
              <a:buFont typeface="Arial" panose="020B0604020202020204" pitchFamily="34" charset="0"/>
              <a:buChar char="•"/>
              <a:defRPr sz="32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84783" y="1349984"/>
            <a:ext cx="3443733" cy="27519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5000"/>
              <a:buFont typeface="Arial" panose="020B0604020202020204" pitchFamily="34" charset="0"/>
              <a:buNone/>
            </a:pPr>
            <a:r>
              <a:rPr lang="en-GB" sz="4800" b="1" kern="1200" cap="none" baseline="0" dirty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+mn-cs"/>
              </a:rPr>
              <a:t>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412203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1601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1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4" name="Table Placeholder 3"/>
          <p:cNvSpPr>
            <a:spLocks noGrp="1"/>
          </p:cNvSpPr>
          <p:nvPr>
            <p:ph type="tbl" sz="quarter" idx="23"/>
          </p:nvPr>
        </p:nvSpPr>
        <p:spPr>
          <a:xfrm>
            <a:off x="3101975" y="1925766"/>
            <a:ext cx="8710613" cy="4372397"/>
          </a:xfrm>
        </p:spPr>
        <p:txBody>
          <a:bodyPr/>
          <a:lstStyle/>
          <a:p>
            <a:endParaRPr lang="en-GB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806752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09/08/2023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91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74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24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5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7475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76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63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al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29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8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04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80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09/08/2023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1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1798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74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09/08/2023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97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09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079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237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4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00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6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861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519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4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3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4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68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45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1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648D3-EE86-47CF-8A2B-0C52C2F86EFB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09/08/2023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3013F-4B73-4A2D-BDF4-E327B72EC24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29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6092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25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28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767" r:id="rId37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41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9322-7E4D-4ED8-B399-9D6B3FB866E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09/08/2023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382C-414B-4E13-936F-A78135CEE8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2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31" r:id="rId13"/>
    <p:sldLayoutId id="2147483733" r:id="rId14"/>
    <p:sldLayoutId id="2147483734" r:id="rId15"/>
    <p:sldLayoutId id="2147483735" r:id="rId16"/>
    <p:sldLayoutId id="2147483737" r:id="rId17"/>
    <p:sldLayoutId id="21474837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09/08/2023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3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80590-B8E3-4FAE-A006-AE1E6BC21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75" y="2888783"/>
            <a:ext cx="6460153" cy="3279084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Welcome to your</a:t>
            </a:r>
            <a:r>
              <a:rPr lang="en-GB" sz="4800" b="1" dirty="0">
                <a:ea typeface="+mn-ea"/>
                <a:cs typeface="Segoe UI Light" panose="020B0502040204020203" pitchFamily="34" charset="0"/>
              </a:rPr>
              <a:t> course!</a:t>
            </a:r>
            <a:br>
              <a:rPr lang="en-GB" sz="4800" b="1" dirty="0">
                <a:ea typeface="+mn-ea"/>
                <a:cs typeface="Segoe UI Light" panose="020B0502040204020203" pitchFamily="34" charset="0"/>
              </a:rPr>
            </a:br>
            <a:br>
              <a:rPr lang="en-GB" sz="4800" b="1" dirty="0">
                <a:ea typeface="+mn-ea"/>
                <a:cs typeface="Segoe UI Light" panose="020B0502040204020203" pitchFamily="34" charset="0"/>
              </a:rPr>
            </a:br>
            <a:r>
              <a:rPr lang="en-GB" sz="4800" b="1" dirty="0">
                <a:solidFill>
                  <a:srgbClr val="FF0000"/>
                </a:solidFill>
                <a:ea typeface="+mn-ea"/>
                <a:cs typeface="Segoe UI Light" panose="020B0502040204020203" pitchFamily="34" charset="0"/>
              </a:rPr>
              <a:t>Data Manipulation and Visualisation (three days)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4"/>
            <a:ext cx="6364287" cy="4094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9.30am	Morning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12.30pm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1.30pm	Afternoon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4.30pm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Mid-morning and mid-afternoon breaks</a:t>
            </a:r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/>
              <a:t>Training day</a:t>
            </a:r>
          </a:p>
        </p:txBody>
      </p:sp>
    </p:spTree>
    <p:extLst>
      <p:ext uri="{BB962C8B-B14F-4D97-AF65-F5344CB8AC3E}">
        <p14:creationId xmlns:p14="http://schemas.microsoft.com/office/powerpoint/2010/main" val="406402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598" y="559125"/>
            <a:ext cx="7439402" cy="58858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Day 1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Delving into the data analytics lifecycle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Identify quick analytical insights with excel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Introduction to Power BI  (optional task)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Day 2 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Relating data tables in Power BI 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Using formulae and transforming steps in powerbi 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Visualising data (independent task)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Day 3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800" dirty="0"/>
              <a:t>Connecting to SQL sources with Power BI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800" dirty="0"/>
              <a:t>Web scraping to rank movies with ratings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800" dirty="0"/>
              <a:t>Create a dashboard (independent task)</a:t>
            </a:r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/>
              <a:t>High-level agenda</a:t>
            </a:r>
          </a:p>
        </p:txBody>
      </p:sp>
    </p:spTree>
    <p:extLst>
      <p:ext uri="{BB962C8B-B14F-4D97-AF65-F5344CB8AC3E}">
        <p14:creationId xmlns:p14="http://schemas.microsoft.com/office/powerpoint/2010/main" val="6172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</a:t>
            </a:r>
            <a:r>
              <a:rPr lang="en-GB" dirty="0" err="1"/>
              <a:t>quicksight</a:t>
            </a:r>
            <a:r>
              <a:rPr lang="en-GB" dirty="0"/>
              <a:t>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14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excel?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9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dashboard building?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05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visual best practices?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9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07C96C-C9AE-73AF-70ED-7BC580929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>
            <a:normAutofit/>
          </a:bodyPr>
          <a:lstStyle/>
          <a:p>
            <a:r>
              <a:rPr lang="en-GB" dirty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1307156045"/>
      </p:ext>
    </p:extLst>
  </p:cSld>
  <p:clrMapOvr>
    <a:masterClrMapping/>
  </p:clrMapOvr>
</p:sld>
</file>

<file path=ppt/theme/theme1.xml><?xml version="1.0" encoding="utf-8"?>
<a:theme xmlns:a="http://schemas.openxmlformats.org/drawingml/2006/main" name="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urse Title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7475D038-42A9-4B79-AC8F-C14867DFD045}"/>
    </a:ext>
  </a:extLst>
</a:theme>
</file>

<file path=ppt/theme/theme4.xml><?xml version="1.0" encoding="utf-8"?>
<a:theme xmlns:a="http://schemas.openxmlformats.org/drawingml/2006/main" name="1_Coloured Background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6C0D0D85-CA27-4789-A91D-2D2B4F415242}"/>
    </a:ext>
  </a:extLst>
</a:theme>
</file>

<file path=ppt/theme/theme5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6.xml><?xml version="1.0" encoding="utf-8"?>
<a:theme xmlns:a="http://schemas.openxmlformats.org/drawingml/2006/main" name="Content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C9BAB3F0-DADB-4841-911C-2AE6ABE2C1A7}" vid="{6422EF9C-5127-4E53-8ABD-BF1E2F149416}"/>
    </a:ext>
  </a:extLst>
</a:theme>
</file>

<file path=ppt/theme/theme7.xml><?xml version="1.0" encoding="utf-8"?>
<a:theme xmlns:a="http://schemas.openxmlformats.org/drawingml/2006/main" name="1_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C33DDE971642A3AD62E1BE8FB4A8" ma:contentTypeVersion="18" ma:contentTypeDescription="Create a new document." ma:contentTypeScope="" ma:versionID="e27b6b193086ccf2492fa4a1c3beb17a">
  <xsd:schema xmlns:xsd="http://www.w3.org/2001/XMLSchema" xmlns:xs="http://www.w3.org/2001/XMLSchema" xmlns:p="http://schemas.microsoft.com/office/2006/metadata/properties" xmlns:ns2="eb7c3fc1-ccd5-477b-94a4-7b6dc96a8d59" xmlns:ns3="9e706368-9a73-4dcc-9221-b8fc62424fbc" targetNamespace="http://schemas.microsoft.com/office/2006/metadata/properties" ma:root="true" ma:fieldsID="1cbe3fd12ddf180cd07389aecbb7c154" ns2:_="" ns3:_="">
    <xsd:import namespace="eb7c3fc1-ccd5-477b-94a4-7b6dc96a8d59"/>
    <xsd:import namespace="9e706368-9a73-4dcc-9221-b8fc62424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c3fc1-ccd5-477b-94a4-7b6dc96a8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06368-9a73-4dcc-9221-b8fc62424f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0d56f4e-fc78-4139-b8cb-10eb5f78ae8a}" ma:internalName="TaxCatchAll" ma:showField="CatchAllData" ma:web="9e706368-9a73-4dcc-9221-b8fc62424f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06368-9a73-4dcc-9221-b8fc62424fbc" xsi:nil="true"/>
    <lcf76f155ced4ddcb4097134ff3c332f xmlns="eb7c3fc1-ccd5-477b-94a4-7b6dc96a8d59">
      <Terms xmlns="http://schemas.microsoft.com/office/infopath/2007/PartnerControls"/>
    </lcf76f155ced4ddcb4097134ff3c332f>
    <SharedWithUsers xmlns="9e706368-9a73-4dcc-9221-b8fc62424fbc">
      <UserInfo>
        <DisplayName/>
        <AccountId xsi:nil="true"/>
        <AccountType/>
      </UserInfo>
    </SharedWithUsers>
    <MediaLengthInSeconds xmlns="eb7c3fc1-ccd5-477b-94a4-7b6dc96a8d5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16A2B8-F3C0-4579-954B-7EF09CA488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7c3fc1-ccd5-477b-94a4-7b6dc96a8d59"/>
    <ds:schemaRef ds:uri="9e706368-9a73-4dcc-9221-b8fc62424f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192D1C-4B13-428D-8EBD-12F8E27BAD5E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b7c3fc1-ccd5-477b-94a4-7b6dc96a8d59"/>
    <ds:schemaRef ds:uri="http://schemas.openxmlformats.org/package/2006/metadata/core-properties"/>
    <ds:schemaRef ds:uri="9e706368-9a73-4dcc-9221-b8fc62424fbc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DFF28F-F44A-43FB-81A0-B5E071253C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284</Words>
  <Application>Microsoft Office PowerPoint</Application>
  <PresentationFormat>Widescreen</PresentationFormat>
  <Paragraphs>55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Montserrat</vt:lpstr>
      <vt:lpstr>Montserrat Black</vt:lpstr>
      <vt:lpstr>VTTT Template 2</vt:lpstr>
      <vt:lpstr>6_Office Theme</vt:lpstr>
      <vt:lpstr>1_Course Title</vt:lpstr>
      <vt:lpstr>1_Coloured Background</vt:lpstr>
      <vt:lpstr>Arrows &amp;&amp; Content</vt:lpstr>
      <vt:lpstr>Content</vt:lpstr>
      <vt:lpstr>1_VTTT Template 2</vt:lpstr>
      <vt:lpstr>Welcome to your course!  Data Manipulation and Visualisation (three days)</vt:lpstr>
      <vt:lpstr>PowerPoint Presentation</vt:lpstr>
      <vt:lpstr>PowerPoint Presentation</vt:lpstr>
      <vt:lpstr>On a scale of 1 to 5 How’s your knowledge of quicksight?  (1 – don’t use / 5 – excellent)  </vt:lpstr>
      <vt:lpstr>On a scale of 1 to 5 How’s your knowledge of excel?  (1 – don’t use / 5 – excellent)  </vt:lpstr>
      <vt:lpstr>On a scale of 1 to 5 How’s your knowledge of dashboard building?  (1 – don’t use / 5 – excellent)  </vt:lpstr>
      <vt:lpstr>On a scale of 1 to 5 How’s your knowledge of visual best practices?  (1 – don’t use / 5 – excellent)  </vt:lpstr>
      <vt:lpstr>Let’s go!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 scale of 1 to 5 How’s your knowledge of SQL?  (1 – don’t use / 5 use daily)</dc:title>
  <dc:creator>Krasteva, Evdokia</dc:creator>
  <cp:lastModifiedBy>Riddell, Amy</cp:lastModifiedBy>
  <cp:revision>25</cp:revision>
  <dcterms:created xsi:type="dcterms:W3CDTF">2021-05-08T15:34:18Z</dcterms:created>
  <dcterms:modified xsi:type="dcterms:W3CDTF">2023-08-09T15:45:22Z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0x010100A117C33DDE971642A3AD62E1BE8FB4A8</vt:lpwstr>
  </property>
  <property fmtid="{D5CDD505-2E9C-101B-9397-08002B2CF9AE}" pid="3" name="Order">
    <vt:r8>24569400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